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1" r:id="rId6"/>
    <p:sldId id="263" r:id="rId7"/>
    <p:sldId id="306" r:id="rId8"/>
    <p:sldId id="307" r:id="rId9"/>
    <p:sldId id="309" r:id="rId10"/>
    <p:sldId id="310" r:id="rId11"/>
    <p:sldId id="308" r:id="rId12"/>
    <p:sldId id="311" r:id="rId13"/>
    <p:sldId id="312" r:id="rId14"/>
    <p:sldId id="273" r:id="rId15"/>
    <p:sldId id="284" r:id="rId1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8"/>
    </p:embeddedFont>
    <p:embeddedFont>
      <p:font typeface="Congenial" panose="02000503040000020004" pitchFamily="2" charset="0"/>
      <p:regular r:id="rId19"/>
      <p:bold r:id="rId20"/>
      <p:italic r:id="rId21"/>
      <p:bold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Montserrat Black" panose="00000A00000000000000" pitchFamily="2" charset="0"/>
      <p:bold r:id="rId31"/>
      <p:boldItalic r:id="rId32"/>
    </p:embeddedFont>
    <p:embeddedFont>
      <p:font typeface="Nunito Light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9BCE734-986F-4364-A327-225802542890}">
  <a:tblStyle styleId="{29BCE734-986F-4364-A327-2258025428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>
          <a:extLst>
            <a:ext uri="{FF2B5EF4-FFF2-40B4-BE49-F238E27FC236}">
              <a16:creationId xmlns:a16="http://schemas.microsoft.com/office/drawing/2014/main" id="{9B2C3DD7-210C-70F6-7D10-F5D643822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>
            <a:extLst>
              <a:ext uri="{FF2B5EF4-FFF2-40B4-BE49-F238E27FC236}">
                <a16:creationId xmlns:a16="http://schemas.microsoft.com/office/drawing/2014/main" id="{DA12413E-9C99-17E8-36E7-BAD5E2E8B6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>
            <a:extLst>
              <a:ext uri="{FF2B5EF4-FFF2-40B4-BE49-F238E27FC236}">
                <a16:creationId xmlns:a16="http://schemas.microsoft.com/office/drawing/2014/main" id="{D4F14B7E-2FD4-32AE-CF07-6AAD812B27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99282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>
          <a:extLst>
            <a:ext uri="{FF2B5EF4-FFF2-40B4-BE49-F238E27FC236}">
              <a16:creationId xmlns:a16="http://schemas.microsoft.com/office/drawing/2014/main" id="{F069AA18-88C4-11C6-77A1-47905AFBE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>
            <a:extLst>
              <a:ext uri="{FF2B5EF4-FFF2-40B4-BE49-F238E27FC236}">
                <a16:creationId xmlns:a16="http://schemas.microsoft.com/office/drawing/2014/main" id="{CFD15FAD-C563-083F-2969-6D171A69BA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>
            <a:extLst>
              <a:ext uri="{FF2B5EF4-FFF2-40B4-BE49-F238E27FC236}">
                <a16:creationId xmlns:a16="http://schemas.microsoft.com/office/drawing/2014/main" id="{B9B34C8A-985D-EBAA-9227-96B6CD497C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4837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>
          <a:extLst>
            <a:ext uri="{FF2B5EF4-FFF2-40B4-BE49-F238E27FC236}">
              <a16:creationId xmlns:a16="http://schemas.microsoft.com/office/drawing/2014/main" id="{7F379F76-A995-D83C-D7CC-64704DF06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>
            <a:extLst>
              <a:ext uri="{FF2B5EF4-FFF2-40B4-BE49-F238E27FC236}">
                <a16:creationId xmlns:a16="http://schemas.microsoft.com/office/drawing/2014/main" id="{237DDD61-712E-BD7A-DDE3-51DEC02513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>
            <a:extLst>
              <a:ext uri="{FF2B5EF4-FFF2-40B4-BE49-F238E27FC236}">
                <a16:creationId xmlns:a16="http://schemas.microsoft.com/office/drawing/2014/main" id="{711869CF-C7B8-E607-D849-2D59ACD766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42360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" name="Google Shape;227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8" name="Google Shape;227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734a882cf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1734a882cf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>
          <a:extLst>
            <a:ext uri="{FF2B5EF4-FFF2-40B4-BE49-F238E27FC236}">
              <a16:creationId xmlns:a16="http://schemas.microsoft.com/office/drawing/2014/main" id="{8C5D395C-8510-FB59-1551-883DD781D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>
            <a:extLst>
              <a:ext uri="{FF2B5EF4-FFF2-40B4-BE49-F238E27FC236}">
                <a16:creationId xmlns:a16="http://schemas.microsoft.com/office/drawing/2014/main" id="{083E8A20-6852-A45E-C85C-A7AD94D7CA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>
            <a:extLst>
              <a:ext uri="{FF2B5EF4-FFF2-40B4-BE49-F238E27FC236}">
                <a16:creationId xmlns:a16="http://schemas.microsoft.com/office/drawing/2014/main" id="{6A177D69-C2EA-0AEA-E677-F2485B598E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137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>
          <a:extLst>
            <a:ext uri="{FF2B5EF4-FFF2-40B4-BE49-F238E27FC236}">
              <a16:creationId xmlns:a16="http://schemas.microsoft.com/office/drawing/2014/main" id="{00B4E504-A73B-DB49-F400-1D002678F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>
            <a:extLst>
              <a:ext uri="{FF2B5EF4-FFF2-40B4-BE49-F238E27FC236}">
                <a16:creationId xmlns:a16="http://schemas.microsoft.com/office/drawing/2014/main" id="{BDD63804-51F3-DB39-50A6-047E3E1F27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>
            <a:extLst>
              <a:ext uri="{FF2B5EF4-FFF2-40B4-BE49-F238E27FC236}">
                <a16:creationId xmlns:a16="http://schemas.microsoft.com/office/drawing/2014/main" id="{8AECA17C-F8A9-041F-3788-679CEE0B63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81377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22F55F67-3278-480B-EF70-BF61A036D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9C9BF3BE-4076-87FC-E7AF-D8F8C5A8CE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556FA4F4-87E7-4992-F30D-FDCF7B4882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7999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02" name="Google Shape;1002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" name="Google Shape;599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60" r:id="rId7"/>
    <p:sldLayoutId id="2147483668" r:id="rId8"/>
    <p:sldLayoutId id="2147483671" r:id="rId9"/>
    <p:sldLayoutId id="2147483675" r:id="rId10"/>
    <p:sldLayoutId id="2147483676" r:id="rId11"/>
    <p:sldLayoutId id="214748367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4" y="1256688"/>
            <a:ext cx="7759589" cy="21182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dirty="0"/>
              <a:t>DATAVERSE HACKATHON</a:t>
            </a:r>
            <a:r>
              <a:rPr lang="en-US" sz="5200" dirty="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-US" sz="52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</a:t>
            </a:r>
            <a:r>
              <a:rPr lang="en-US" sz="5200" dirty="0">
                <a:solidFill>
                  <a:schemeClr val="dk2"/>
                </a:solidFill>
              </a:rPr>
              <a:t>&amp;ML</a:t>
            </a:r>
            <a:r>
              <a:rPr lang="en-US" sz="52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)</a:t>
            </a: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</a:rPr>
              <a:t>By Team-&gt; Executioners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>
          <a:extLst>
            <a:ext uri="{FF2B5EF4-FFF2-40B4-BE49-F238E27FC236}">
              <a16:creationId xmlns:a16="http://schemas.microsoft.com/office/drawing/2014/main" id="{35117335-BA25-E6A0-A3DA-773F7F78C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>
            <a:extLst>
              <a:ext uri="{FF2B5EF4-FFF2-40B4-BE49-F238E27FC236}">
                <a16:creationId xmlns:a16="http://schemas.microsoft.com/office/drawing/2014/main" id="{47A2D0E8-0A7C-EF1B-4EF5-E0783CF8A9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41100" y="523176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figure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figsize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  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bar_plot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sns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barplot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'Country'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'Total_F2012'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summed_values_df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'Total F2012 Values by Country'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xlabel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'Country'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ylabel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'Total F2012 Value'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xticks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rotation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45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ha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'right'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format_y_values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tick_number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:,}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gca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yaxis.set_major_formatter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FuncFormatter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format_y_values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bar_plot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patches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bar_plot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annotate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.get_height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:,}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(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.get_x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.get_width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.,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.get_height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()), 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ha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'center'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'bottom'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'black'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xytext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 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textcoords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'offset points'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tight_layout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 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show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  <a:br>
              <a:rPr lang="en-US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US" sz="1000" dirty="0">
              <a:latin typeface="Consolas" panose="020B0609020204030204" pitchFamily="49" charset="0"/>
            </a:endParaRPr>
          </a:p>
        </p:txBody>
      </p:sp>
      <p:sp>
        <p:nvSpPr>
          <p:cNvPr id="1426" name="Google Shape;1426;p42">
            <a:extLst>
              <a:ext uri="{FF2B5EF4-FFF2-40B4-BE49-F238E27FC236}">
                <a16:creationId xmlns:a16="http://schemas.microsoft.com/office/drawing/2014/main" id="{89314841-AFC2-ABA9-D441-C4212CC5D24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173453" y="1275203"/>
            <a:ext cx="9317453" cy="25020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seaborn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sns</a:t>
            </a:r>
            <a:endParaRPr lang="en-US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pyplot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endParaRPr lang="en-US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pandas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endParaRPr lang="en-US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ticker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FuncFormatter</a:t>
            </a:r>
            <a:endParaRPr lang="en-US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unique_countries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'Country'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].unique()</a:t>
            </a:r>
          </a:p>
          <a:p>
            <a:pPr algn="l"/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 algn="l"/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					</a:t>
            </a: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country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unique_countries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algn="l"/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algn="l"/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filtered_df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'Country'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country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algn="l"/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year2012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filtered_df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'F2012'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].sum()</a:t>
            </a:r>
          </a:p>
          <a:p>
            <a:pPr algn="l"/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algn="l"/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algn="l"/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'Country'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country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'Total_F2012'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year2012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pPr algn="l"/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summed_values_df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summed_values_df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summed_values_df</a:t>
            </a:r>
            <a:r>
              <a:rPr lang="en-US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sort_values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'Total_F2012'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ascending</a:t>
            </a:r>
            <a:r>
              <a:rPr lang="en-US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b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summed_values_df</a:t>
            </a:r>
            <a:r>
              <a:rPr lang="en-US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grpSp>
        <p:nvGrpSpPr>
          <p:cNvPr id="1429" name="Google Shape;1429;p42">
            <a:extLst>
              <a:ext uri="{FF2B5EF4-FFF2-40B4-BE49-F238E27FC236}">
                <a16:creationId xmlns:a16="http://schemas.microsoft.com/office/drawing/2014/main" id="{D2B0AB1E-062C-0DDA-188C-A79DB56B4C06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>
              <a:extLst>
                <a:ext uri="{FF2B5EF4-FFF2-40B4-BE49-F238E27FC236}">
                  <a16:creationId xmlns:a16="http://schemas.microsoft.com/office/drawing/2014/main" id="{B5A32481-2821-D390-3E0E-4226E6D3704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>
              <a:extLst>
                <a:ext uri="{FF2B5EF4-FFF2-40B4-BE49-F238E27FC236}">
                  <a16:creationId xmlns:a16="http://schemas.microsoft.com/office/drawing/2014/main" id="{A93EFC45-B2A5-9BE4-8824-E595E9D1A2E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>
            <a:extLst>
              <a:ext uri="{FF2B5EF4-FFF2-40B4-BE49-F238E27FC236}">
                <a16:creationId xmlns:a16="http://schemas.microsoft.com/office/drawing/2014/main" id="{89A85FA0-9137-D6A2-7068-3C86FB806C9C}"/>
              </a:ext>
            </a:extLst>
          </p:cNvPr>
          <p:cNvGrpSpPr/>
          <p:nvPr/>
        </p:nvGrpSpPr>
        <p:grpSpPr>
          <a:xfrm>
            <a:off x="5335782" y="712326"/>
            <a:ext cx="76825" cy="76800"/>
            <a:chOff x="3104875" y="1099400"/>
            <a:chExt cx="76825" cy="76800"/>
          </a:xfrm>
        </p:grpSpPr>
        <p:sp>
          <p:nvSpPr>
            <p:cNvPr id="1433" name="Google Shape;1433;p42">
              <a:extLst>
                <a:ext uri="{FF2B5EF4-FFF2-40B4-BE49-F238E27FC236}">
                  <a16:creationId xmlns:a16="http://schemas.microsoft.com/office/drawing/2014/main" id="{05EE97EF-5999-5B5B-0380-3EC1F6AFC4E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>
              <a:extLst>
                <a:ext uri="{FF2B5EF4-FFF2-40B4-BE49-F238E27FC236}">
                  <a16:creationId xmlns:a16="http://schemas.microsoft.com/office/drawing/2014/main" id="{F29FB328-ECBE-13C6-CBAF-E9404AB72E8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1435" name="Google Shape;1435;p42">
            <a:extLst>
              <a:ext uri="{FF2B5EF4-FFF2-40B4-BE49-F238E27FC236}">
                <a16:creationId xmlns:a16="http://schemas.microsoft.com/office/drawing/2014/main" id="{31A1BF16-9BDF-72CB-17B6-76ADF2893E3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>
            <a:extLst>
              <a:ext uri="{FF2B5EF4-FFF2-40B4-BE49-F238E27FC236}">
                <a16:creationId xmlns:a16="http://schemas.microsoft.com/office/drawing/2014/main" id="{E4C72C86-BC5C-4FDE-E6F9-72C0BE06BCC3}"/>
              </a:ext>
            </a:extLst>
          </p:cNvPr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>
              <a:extLst>
                <a:ext uri="{FF2B5EF4-FFF2-40B4-BE49-F238E27FC236}">
                  <a16:creationId xmlns:a16="http://schemas.microsoft.com/office/drawing/2014/main" id="{396220D1-2162-8D68-0EDF-FABAD831028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>
              <a:extLst>
                <a:ext uri="{FF2B5EF4-FFF2-40B4-BE49-F238E27FC236}">
                  <a16:creationId xmlns:a16="http://schemas.microsoft.com/office/drawing/2014/main" id="{8DDB45B8-1F0E-CCB4-6E9A-2CFABB127A7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>
            <a:extLst>
              <a:ext uri="{FF2B5EF4-FFF2-40B4-BE49-F238E27FC236}">
                <a16:creationId xmlns:a16="http://schemas.microsoft.com/office/drawing/2014/main" id="{7128DAEE-ED68-385E-3BD8-10561E764D81}"/>
              </a:ext>
            </a:extLst>
          </p:cNvPr>
          <p:cNvGrpSpPr/>
          <p:nvPr/>
        </p:nvGrpSpPr>
        <p:grpSpPr>
          <a:xfrm>
            <a:off x="2946047" y="4599700"/>
            <a:ext cx="76825" cy="76800"/>
            <a:chOff x="3104875" y="1099400"/>
            <a:chExt cx="76825" cy="76800"/>
          </a:xfrm>
        </p:grpSpPr>
        <p:sp>
          <p:nvSpPr>
            <p:cNvPr id="1440" name="Google Shape;1440;p42">
              <a:extLst>
                <a:ext uri="{FF2B5EF4-FFF2-40B4-BE49-F238E27FC236}">
                  <a16:creationId xmlns:a16="http://schemas.microsoft.com/office/drawing/2014/main" id="{B262658C-A2E6-DA52-F24B-327534B0776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>
              <a:extLst>
                <a:ext uri="{FF2B5EF4-FFF2-40B4-BE49-F238E27FC236}">
                  <a16:creationId xmlns:a16="http://schemas.microsoft.com/office/drawing/2014/main" id="{B57E7664-E776-DA6D-686E-8461329EC24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425036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>
          <a:extLst>
            <a:ext uri="{FF2B5EF4-FFF2-40B4-BE49-F238E27FC236}">
              <a16:creationId xmlns:a16="http://schemas.microsoft.com/office/drawing/2014/main" id="{2AD4E907-5BB0-688A-EA0F-AB6F28B7FA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>
            <a:extLst>
              <a:ext uri="{FF2B5EF4-FFF2-40B4-BE49-F238E27FC236}">
                <a16:creationId xmlns:a16="http://schemas.microsoft.com/office/drawing/2014/main" id="{6CF8FCBF-4FFB-A6FF-DD47-B88FE53B89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3100" y="1631405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PREVIOUSLY WAS THE PLOTTING OF THE EMISSIONS DONE BY VARIOUS COUNTRIES IN YEAR 2012</a:t>
            </a:r>
            <a:endParaRPr dirty="0"/>
          </a:p>
        </p:txBody>
      </p:sp>
      <p:sp>
        <p:nvSpPr>
          <p:cNvPr id="1426" name="Google Shape;1426;p42">
            <a:extLst>
              <a:ext uri="{FF2B5EF4-FFF2-40B4-BE49-F238E27FC236}">
                <a16:creationId xmlns:a16="http://schemas.microsoft.com/office/drawing/2014/main" id="{E64E83E2-AD78-1991-A446-B3A66367008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232927" y="1631405"/>
            <a:ext cx="9317453" cy="25020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27" name="Google Shape;1427;p42">
            <a:extLst>
              <a:ext uri="{FF2B5EF4-FFF2-40B4-BE49-F238E27FC236}">
                <a16:creationId xmlns:a16="http://schemas.microsoft.com/office/drawing/2014/main" id="{2BD6AAB6-3A69-D505-B8A1-7522B3ADCA5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436078" y="898286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>
            <a:extLst>
              <a:ext uri="{FF2B5EF4-FFF2-40B4-BE49-F238E27FC236}">
                <a16:creationId xmlns:a16="http://schemas.microsoft.com/office/drawing/2014/main" id="{56BE2BDC-E809-1A20-197A-12F2253AAE5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20876360">
            <a:off x="509204" y="93699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>
            <a:extLst>
              <a:ext uri="{FF2B5EF4-FFF2-40B4-BE49-F238E27FC236}">
                <a16:creationId xmlns:a16="http://schemas.microsoft.com/office/drawing/2014/main" id="{B190173F-6FB1-1F80-B84F-E50327B0BD1B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>
              <a:extLst>
                <a:ext uri="{FF2B5EF4-FFF2-40B4-BE49-F238E27FC236}">
                  <a16:creationId xmlns:a16="http://schemas.microsoft.com/office/drawing/2014/main" id="{496C4348-264C-8C0C-B995-EADF9C7739B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>
              <a:extLst>
                <a:ext uri="{FF2B5EF4-FFF2-40B4-BE49-F238E27FC236}">
                  <a16:creationId xmlns:a16="http://schemas.microsoft.com/office/drawing/2014/main" id="{AD122870-5B58-8D76-0DA5-EBCB6C16A30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>
            <a:extLst>
              <a:ext uri="{FF2B5EF4-FFF2-40B4-BE49-F238E27FC236}">
                <a16:creationId xmlns:a16="http://schemas.microsoft.com/office/drawing/2014/main" id="{7768472D-CA88-314B-F32E-29E09647ED59}"/>
              </a:ext>
            </a:extLst>
          </p:cNvPr>
          <p:cNvGrpSpPr/>
          <p:nvPr/>
        </p:nvGrpSpPr>
        <p:grpSpPr>
          <a:xfrm>
            <a:off x="5335782" y="712326"/>
            <a:ext cx="76825" cy="76800"/>
            <a:chOff x="3104875" y="1099400"/>
            <a:chExt cx="76825" cy="76800"/>
          </a:xfrm>
        </p:grpSpPr>
        <p:sp>
          <p:nvSpPr>
            <p:cNvPr id="1433" name="Google Shape;1433;p42">
              <a:extLst>
                <a:ext uri="{FF2B5EF4-FFF2-40B4-BE49-F238E27FC236}">
                  <a16:creationId xmlns:a16="http://schemas.microsoft.com/office/drawing/2014/main" id="{3789C0B6-1C5D-FD2B-5DCA-D50BB5974C3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>
              <a:extLst>
                <a:ext uri="{FF2B5EF4-FFF2-40B4-BE49-F238E27FC236}">
                  <a16:creationId xmlns:a16="http://schemas.microsoft.com/office/drawing/2014/main" id="{FAD11F72-F509-E001-CB9A-79FF54B2BA8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1435" name="Google Shape;1435;p42">
            <a:extLst>
              <a:ext uri="{FF2B5EF4-FFF2-40B4-BE49-F238E27FC236}">
                <a16:creationId xmlns:a16="http://schemas.microsoft.com/office/drawing/2014/main" id="{04716C00-8A3E-B28A-845F-B3A9A7949EE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>
            <a:extLst>
              <a:ext uri="{FF2B5EF4-FFF2-40B4-BE49-F238E27FC236}">
                <a16:creationId xmlns:a16="http://schemas.microsoft.com/office/drawing/2014/main" id="{D01809C2-36FA-E657-A988-5423DC93FB18}"/>
              </a:ext>
            </a:extLst>
          </p:cNvPr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>
              <a:extLst>
                <a:ext uri="{FF2B5EF4-FFF2-40B4-BE49-F238E27FC236}">
                  <a16:creationId xmlns:a16="http://schemas.microsoft.com/office/drawing/2014/main" id="{6178051E-E6DC-2325-4FC7-ED05545A320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>
              <a:extLst>
                <a:ext uri="{FF2B5EF4-FFF2-40B4-BE49-F238E27FC236}">
                  <a16:creationId xmlns:a16="http://schemas.microsoft.com/office/drawing/2014/main" id="{505578E8-F23C-8FC4-6195-DA81B8B681F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>
            <a:extLst>
              <a:ext uri="{FF2B5EF4-FFF2-40B4-BE49-F238E27FC236}">
                <a16:creationId xmlns:a16="http://schemas.microsoft.com/office/drawing/2014/main" id="{6B88AAE6-AE6E-4E7A-ABEB-3D85311DA812}"/>
              </a:ext>
            </a:extLst>
          </p:cNvPr>
          <p:cNvGrpSpPr/>
          <p:nvPr/>
        </p:nvGrpSpPr>
        <p:grpSpPr>
          <a:xfrm>
            <a:off x="2946047" y="4599700"/>
            <a:ext cx="76825" cy="76800"/>
            <a:chOff x="3104875" y="1099400"/>
            <a:chExt cx="76825" cy="76800"/>
          </a:xfrm>
        </p:grpSpPr>
        <p:sp>
          <p:nvSpPr>
            <p:cNvPr id="1440" name="Google Shape;1440;p42">
              <a:extLst>
                <a:ext uri="{FF2B5EF4-FFF2-40B4-BE49-F238E27FC236}">
                  <a16:creationId xmlns:a16="http://schemas.microsoft.com/office/drawing/2014/main" id="{8E88DA87-3895-2419-8596-6C90D4F72CC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>
              <a:extLst>
                <a:ext uri="{FF2B5EF4-FFF2-40B4-BE49-F238E27FC236}">
                  <a16:creationId xmlns:a16="http://schemas.microsoft.com/office/drawing/2014/main" id="{57973EC4-EB96-C8D9-0037-3350FECA431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2779388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B9F8C-2B1B-D8EF-F3FF-A48B4FB95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7300" y="928340"/>
            <a:ext cx="5006700" cy="531900"/>
          </a:xfrm>
        </p:spPr>
        <p:txBody>
          <a:bodyPr/>
          <a:lstStyle/>
          <a:p>
            <a:br>
              <a:rPr lang="en-US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</a:b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top_10_industries_df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'Top 10 Industries by Total Values of F1995 to F2018'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xlabel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'Industry'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ylabel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'Total Sum'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xticks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rotation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45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ha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'right'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format_y_values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tick_number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:,}</a:t>
            </a:r>
            <a:r>
              <a:rPr lang="en-US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Format as integers with commas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gca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yaxis.set_major_formatter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FuncFormatter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format_y_values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bar_plot</a:t>
            </a:r>
            <a:r>
              <a:rPr lang="en-US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patches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bar_plot</a:t>
            </a:r>
            <a:r>
              <a:rPr lang="en-US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annotate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.get_height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:,}</a:t>
            </a:r>
            <a:r>
              <a:rPr lang="en-US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(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.get_x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.get_width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., 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.get_height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()), 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ha</a:t>
            </a:r>
            <a:r>
              <a:rPr lang="en-US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'center'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</a:t>
            </a:r>
            <a:r>
              <a:rPr lang="en-US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'bottom'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lang="en-US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'black'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xytext</a:t>
            </a:r>
            <a:r>
              <a:rPr lang="en-US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 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textcoords</a:t>
            </a:r>
            <a:r>
              <a:rPr lang="en-US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'offset points'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tight_layout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show</a:t>
            </a:r>
            <a: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lang="en-US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US" sz="900" dirty="0">
              <a:latin typeface="Congenial" panose="020F0502020204030204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895516-9246-C510-CB2D-650A1D4925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77532" y="2397453"/>
            <a:ext cx="5006700" cy="2450100"/>
          </a:xfrm>
        </p:spPr>
        <p:txBody>
          <a:bodyPr/>
          <a:lstStyle/>
          <a:p>
            <a:pPr algn="l"/>
            <a:r>
              <a:rPr lang="en-US" sz="9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seaborn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sns</a:t>
            </a:r>
            <a:endParaRPr lang="en-US" sz="9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9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pyplot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endParaRPr lang="en-US" sz="9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9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pandas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endParaRPr lang="en-US" sz="9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9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ticker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FuncFormatter</a:t>
            </a:r>
            <a:endParaRPr lang="en-US" sz="9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columns_to_sum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'F1995'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'F1996'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'F1997'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'F1998'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'F1999'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'F2000'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'F2001'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'F2002'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'F2004'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'F2005'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'F2006'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'F2007'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'F2008'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'F2009'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'F2010'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'F2011'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'F2012'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'F2013'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'F2014'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'F2015'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'F2016'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'F2017'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'F2018'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algn="l"/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unique_industries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'Industry'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].unique()</a:t>
            </a:r>
          </a:p>
          <a:p>
            <a:pPr algn="l"/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 algn="l"/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9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industry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unique_industries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algn="l"/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algn="l"/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filtered_df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'Industry'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industry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algn="l"/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total_values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filtered_df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columns_to_sum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].sum()</a:t>
            </a:r>
          </a:p>
          <a:p>
            <a:pPr algn="l"/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'Industry'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industry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total_values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pPr algn="l"/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summed_values_df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summed_values_df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9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Total_Sum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summed_values_df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columns_to_sum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9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axis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summed_values_df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summed_values_df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sort_values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9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Total_Sum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ascending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top_10_industries_df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summed_values_df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9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top_10_industries_df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figure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figsize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  </a:t>
            </a:r>
            <a:r>
              <a:rPr lang="en-US" sz="9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Increase figure size for better spacing</a:t>
            </a:r>
            <a:endParaRPr lang="en-US" sz="9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9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bar_plot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sns</a:t>
            </a:r>
            <a:r>
              <a:rPr lang="en-US" sz="9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9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barplot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'Industry'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9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9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Total_Sum</a:t>
            </a:r>
            <a:r>
              <a:rPr lang="en-US" sz="9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9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br>
              <a:rPr lang="en-US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US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92099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>
          <a:extLst>
            <a:ext uri="{FF2B5EF4-FFF2-40B4-BE49-F238E27FC236}">
              <a16:creationId xmlns:a16="http://schemas.microsoft.com/office/drawing/2014/main" id="{FD145E41-AFA1-BA46-305A-C260969EF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>
            <a:extLst>
              <a:ext uri="{FF2B5EF4-FFF2-40B4-BE49-F238E27FC236}">
                <a16:creationId xmlns:a16="http://schemas.microsoft.com/office/drawing/2014/main" id="{724B0D5B-4E9A-0412-80A8-5EA7AFF5DF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23136" y="946879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PREVIOUSLY WAS THE PLOTTING THE CO2 EMMISIONS DONE BY VARIOUS INDUSTRIES OF DIFFERENT COUNTIRES BETWEEN 1995-2018</a:t>
            </a:r>
            <a:endParaRPr dirty="0"/>
          </a:p>
        </p:txBody>
      </p:sp>
      <p:sp>
        <p:nvSpPr>
          <p:cNvPr id="1426" name="Google Shape;1426;p42">
            <a:extLst>
              <a:ext uri="{FF2B5EF4-FFF2-40B4-BE49-F238E27FC236}">
                <a16:creationId xmlns:a16="http://schemas.microsoft.com/office/drawing/2014/main" id="{2F50C828-7A10-16E0-F4E2-98725EB62BD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173453" y="1190360"/>
            <a:ext cx="9317453" cy="25020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27" name="Google Shape;1427;p42">
            <a:extLst>
              <a:ext uri="{FF2B5EF4-FFF2-40B4-BE49-F238E27FC236}">
                <a16:creationId xmlns:a16="http://schemas.microsoft.com/office/drawing/2014/main" id="{AAF94A0B-D078-EA46-5616-F09EA6751C4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436078" y="898286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>
            <a:extLst>
              <a:ext uri="{FF2B5EF4-FFF2-40B4-BE49-F238E27FC236}">
                <a16:creationId xmlns:a16="http://schemas.microsoft.com/office/drawing/2014/main" id="{439F2B00-CA2C-FE3B-2C34-3BDB72805A2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20876360">
            <a:off x="509204" y="93699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>
            <a:extLst>
              <a:ext uri="{FF2B5EF4-FFF2-40B4-BE49-F238E27FC236}">
                <a16:creationId xmlns:a16="http://schemas.microsoft.com/office/drawing/2014/main" id="{3FF39C7C-FD69-BABC-F9FD-F5CC4FD0AC0A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>
              <a:extLst>
                <a:ext uri="{FF2B5EF4-FFF2-40B4-BE49-F238E27FC236}">
                  <a16:creationId xmlns:a16="http://schemas.microsoft.com/office/drawing/2014/main" id="{7B3102F4-F029-D397-1A0D-AC5E13D4038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>
              <a:extLst>
                <a:ext uri="{FF2B5EF4-FFF2-40B4-BE49-F238E27FC236}">
                  <a16:creationId xmlns:a16="http://schemas.microsoft.com/office/drawing/2014/main" id="{8F70C53F-EAE2-3F12-3B68-EDFB5FB05E0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>
            <a:extLst>
              <a:ext uri="{FF2B5EF4-FFF2-40B4-BE49-F238E27FC236}">
                <a16:creationId xmlns:a16="http://schemas.microsoft.com/office/drawing/2014/main" id="{406FAE0A-9CF9-EF96-A3C4-0B699F07F802}"/>
              </a:ext>
            </a:extLst>
          </p:cNvPr>
          <p:cNvGrpSpPr/>
          <p:nvPr/>
        </p:nvGrpSpPr>
        <p:grpSpPr>
          <a:xfrm>
            <a:off x="5335782" y="712326"/>
            <a:ext cx="76825" cy="76800"/>
            <a:chOff x="3104875" y="1099400"/>
            <a:chExt cx="76825" cy="76800"/>
          </a:xfrm>
        </p:grpSpPr>
        <p:sp>
          <p:nvSpPr>
            <p:cNvPr id="1433" name="Google Shape;1433;p42">
              <a:extLst>
                <a:ext uri="{FF2B5EF4-FFF2-40B4-BE49-F238E27FC236}">
                  <a16:creationId xmlns:a16="http://schemas.microsoft.com/office/drawing/2014/main" id="{569036CA-1213-39DA-3298-FBF93CBF041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>
              <a:extLst>
                <a:ext uri="{FF2B5EF4-FFF2-40B4-BE49-F238E27FC236}">
                  <a16:creationId xmlns:a16="http://schemas.microsoft.com/office/drawing/2014/main" id="{2F31630B-E4E9-A84D-0704-4F110525443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1435" name="Google Shape;1435;p42">
            <a:extLst>
              <a:ext uri="{FF2B5EF4-FFF2-40B4-BE49-F238E27FC236}">
                <a16:creationId xmlns:a16="http://schemas.microsoft.com/office/drawing/2014/main" id="{43C40B83-B75F-0736-D8B2-98BC31A5798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>
            <a:extLst>
              <a:ext uri="{FF2B5EF4-FFF2-40B4-BE49-F238E27FC236}">
                <a16:creationId xmlns:a16="http://schemas.microsoft.com/office/drawing/2014/main" id="{47606698-9493-35D0-E169-C80222E24E65}"/>
              </a:ext>
            </a:extLst>
          </p:cNvPr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>
              <a:extLst>
                <a:ext uri="{FF2B5EF4-FFF2-40B4-BE49-F238E27FC236}">
                  <a16:creationId xmlns:a16="http://schemas.microsoft.com/office/drawing/2014/main" id="{24437B82-8F69-98B7-4A2A-C9E889B724E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>
              <a:extLst>
                <a:ext uri="{FF2B5EF4-FFF2-40B4-BE49-F238E27FC236}">
                  <a16:creationId xmlns:a16="http://schemas.microsoft.com/office/drawing/2014/main" id="{58210E9A-A316-8D07-1E79-C8E1B493B03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>
            <a:extLst>
              <a:ext uri="{FF2B5EF4-FFF2-40B4-BE49-F238E27FC236}">
                <a16:creationId xmlns:a16="http://schemas.microsoft.com/office/drawing/2014/main" id="{B98B3A5A-E929-CFA9-483C-5A5DF6D5A6FB}"/>
              </a:ext>
            </a:extLst>
          </p:cNvPr>
          <p:cNvGrpSpPr/>
          <p:nvPr/>
        </p:nvGrpSpPr>
        <p:grpSpPr>
          <a:xfrm>
            <a:off x="2946047" y="4599700"/>
            <a:ext cx="76825" cy="76800"/>
            <a:chOff x="3104875" y="1099400"/>
            <a:chExt cx="76825" cy="76800"/>
          </a:xfrm>
        </p:grpSpPr>
        <p:sp>
          <p:nvSpPr>
            <p:cNvPr id="1440" name="Google Shape;1440;p42">
              <a:extLst>
                <a:ext uri="{FF2B5EF4-FFF2-40B4-BE49-F238E27FC236}">
                  <a16:creationId xmlns:a16="http://schemas.microsoft.com/office/drawing/2014/main" id="{F0D9A3B9-824E-8560-26D4-43F650EE082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>
              <a:extLst>
                <a:ext uri="{FF2B5EF4-FFF2-40B4-BE49-F238E27FC236}">
                  <a16:creationId xmlns:a16="http://schemas.microsoft.com/office/drawing/2014/main" id="{B1F1739F-CAC5-ACC7-9A11-46208F2FB35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2226645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PREDICTED RESULTS</a:t>
            </a:r>
            <a:endParaRPr/>
          </a:p>
        </p:txBody>
      </p:sp>
      <p:grpSp>
        <p:nvGrpSpPr>
          <p:cNvPr id="1839" name="Google Shape;1839;p52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7" name="Google Shape;1867;p52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F63351-35F7-9937-8B41-B8B6F5B376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7921" y="1284312"/>
            <a:ext cx="4445621" cy="26533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996B0C-808A-E3EF-9AB1-B52B6154A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458" y="1274412"/>
            <a:ext cx="4014440" cy="27046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61B359-5230-76BB-2508-2F8901A05ED3}"/>
              </a:ext>
            </a:extLst>
          </p:cNvPr>
          <p:cNvSpPr txBox="1"/>
          <p:nvPr/>
        </p:nvSpPr>
        <p:spPr>
          <a:xfrm>
            <a:off x="435842" y="4265446"/>
            <a:ext cx="3809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The Top-10 Countries with CO2 </a:t>
            </a:r>
            <a:r>
              <a:rPr lang="en-US" sz="1600" b="1" dirty="0">
                <a:solidFill>
                  <a:schemeClr val="tx1"/>
                </a:solidFill>
              </a:rPr>
              <a:t>Emission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B75066-BA1A-CFFA-B58C-0B311C183CFA}"/>
              </a:ext>
            </a:extLst>
          </p:cNvPr>
          <p:cNvSpPr txBox="1"/>
          <p:nvPr/>
        </p:nvSpPr>
        <p:spPr>
          <a:xfrm>
            <a:off x="4646316" y="4300890"/>
            <a:ext cx="37128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The Top-10 Industries with CO2 Emission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3"/>
          <p:cNvSpPr txBox="1">
            <a:spLocks noGrp="1"/>
          </p:cNvSpPr>
          <p:nvPr>
            <p:ph type="title"/>
          </p:nvPr>
        </p:nvSpPr>
        <p:spPr>
          <a:xfrm>
            <a:off x="2142667" y="120607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2282" name="Google Shape;2282;p63"/>
          <p:cNvSpPr txBox="1">
            <a:spLocks noGrp="1"/>
          </p:cNvSpPr>
          <p:nvPr>
            <p:ph type="subTitle" idx="1"/>
          </p:nvPr>
        </p:nvSpPr>
        <p:spPr>
          <a:xfrm>
            <a:off x="2179887" y="2463362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</a:rPr>
              <a:t>~Team Executioners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</a:rPr>
              <a:t>Manas Tripathi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</a:rPr>
              <a:t>Anurag Singh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</a:rPr>
              <a:t>Tanmay Mishra</a:t>
            </a:r>
            <a:endParaRPr b="1"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297" name="Google Shape;2297;p6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8" name="Google Shape;2298;p63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1099310" y="5512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9" name="Google Shape;2299;p63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0" name="Google Shape;2300;p63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402082" y="14194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1" name="Google Shape;2301;p63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1592621">
            <a:off x="1401551" y="2531675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2" name="Google Shape;2302;p63"/>
          <p:cNvGrpSpPr/>
          <p:nvPr/>
        </p:nvGrpSpPr>
        <p:grpSpPr>
          <a:xfrm>
            <a:off x="6891975" y="620800"/>
            <a:ext cx="76825" cy="76800"/>
            <a:chOff x="3104875" y="1099400"/>
            <a:chExt cx="76825" cy="76800"/>
          </a:xfrm>
        </p:grpSpPr>
        <p:sp>
          <p:nvSpPr>
            <p:cNvPr id="2303" name="Google Shape;2303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5" name="Google Shape;2305;p63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2306" name="Google Shape;2306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8" name="Google Shape;2308;p63"/>
          <p:cNvGrpSpPr/>
          <p:nvPr/>
        </p:nvGrpSpPr>
        <p:grpSpPr>
          <a:xfrm>
            <a:off x="2141475" y="1931863"/>
            <a:ext cx="76825" cy="76800"/>
            <a:chOff x="3104875" y="1099400"/>
            <a:chExt cx="76825" cy="76800"/>
          </a:xfrm>
        </p:grpSpPr>
        <p:sp>
          <p:nvSpPr>
            <p:cNvPr id="2309" name="Google Shape;2309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Purple lights on a black background&#10;&#10;Description automatically generated">
            <a:extLst>
              <a:ext uri="{FF2B5EF4-FFF2-40B4-BE49-F238E27FC236}">
                <a16:creationId xmlns:a16="http://schemas.microsoft.com/office/drawing/2014/main" id="{2CE73DE6-28C2-3F1E-C1CA-1162CE3010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53382" y="3497674"/>
            <a:ext cx="5355138" cy="13995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/>
          </a:p>
        </p:txBody>
      </p:sp>
      <p:graphicFrame>
        <p:nvGraphicFramePr>
          <p:cNvPr id="1258" name="Google Shape;1258;p36"/>
          <p:cNvGraphicFramePr/>
          <p:nvPr>
            <p:extLst>
              <p:ext uri="{D42A27DB-BD31-4B8C-83A1-F6EECF244321}">
                <p14:modId xmlns:p14="http://schemas.microsoft.com/office/powerpoint/2010/main" val="1958546606"/>
              </p:ext>
            </p:extLst>
          </p:nvPr>
        </p:nvGraphicFramePr>
        <p:xfrm>
          <a:off x="720000" y="1662238"/>
          <a:ext cx="7704000" cy="2712550"/>
        </p:xfrm>
        <a:graphic>
          <a:graphicData uri="http://schemas.openxmlformats.org/drawingml/2006/table">
            <a:tbl>
              <a:tblPr>
                <a:noFill/>
                <a:tableStyleId>{29BCE734-986F-4364-A327-225802542890}</a:tableStyleId>
              </a:tblPr>
              <a:tblGrid>
                <a:gridCol w="237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 u="sng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DATA CLEANING</a:t>
                      </a:r>
                      <a:endParaRPr sz="95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50" b="1" dirty="0">
                          <a:solidFill>
                            <a:schemeClr val="tx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The process of identifying and correcting errors or inconsistencies in data and improve it’s quality.</a:t>
                      </a:r>
                      <a:endParaRPr sz="950" b="1" dirty="0">
                        <a:solidFill>
                          <a:schemeClr val="tx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DATA FILTERING</a:t>
                      </a:r>
                      <a:endParaRPr sz="95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950" b="1" dirty="0">
                          <a:solidFill>
                            <a:schemeClr val="tx1"/>
                          </a:solidFill>
                        </a:rPr>
                        <a:t>The act of selecting specific data subsets based on defined criteria to focus on relevant information</a:t>
                      </a:r>
                      <a:endParaRPr sz="950" b="1" dirty="0">
                        <a:solidFill>
                          <a:schemeClr val="tx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 u="sng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DATA PROCESSING</a:t>
                      </a:r>
                      <a:endParaRPr sz="95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950" b="1" dirty="0">
                          <a:solidFill>
                            <a:schemeClr val="tx1"/>
                          </a:solidFill>
                        </a:rPr>
                        <a:t>The transformation of raw data into a more usable format through various operations and manipulations</a:t>
                      </a:r>
                      <a:endParaRPr sz="950" b="1" dirty="0">
                        <a:solidFill>
                          <a:schemeClr val="tx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 u="sng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DATA COMPUTING</a:t>
                      </a:r>
                      <a:endParaRPr sz="95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950" b="1" dirty="0">
                          <a:solidFill>
                            <a:schemeClr val="tx1"/>
                          </a:solidFill>
                        </a:rPr>
                        <a:t>The application of algorithms and calculations to analyze data and derive insights.</a:t>
                      </a:r>
                      <a:endParaRPr sz="950" b="1" dirty="0">
                        <a:solidFill>
                          <a:schemeClr val="tx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 u="sng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DATA ANALYSIS</a:t>
                      </a:r>
                      <a:endParaRPr sz="95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b="1" dirty="0">
                          <a:solidFill>
                            <a:schemeClr val="tx1"/>
                          </a:solidFill>
                        </a:rPr>
                        <a:t>The systematic examination of data to extract meaningful patterns, trends, and conclusions.</a:t>
                      </a:r>
                      <a:endParaRPr sz="950" b="1" dirty="0">
                        <a:solidFill>
                          <a:schemeClr val="tx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6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DATA VISUALIASTION</a:t>
                      </a:r>
                      <a:endParaRPr sz="95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950" b="1" dirty="0">
                          <a:solidFill>
                            <a:schemeClr val="tx1"/>
                          </a:solidFill>
                        </a:rPr>
                        <a:t>The graphical representation of data to communicate insights clearly and effectively through visual formats.</a:t>
                      </a:r>
                      <a:endParaRPr sz="950" b="1" dirty="0">
                        <a:solidFill>
                          <a:schemeClr val="tx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271" name="Google Shape;1271;p36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465149" y="4271109"/>
            <a:ext cx="1025168" cy="665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INITIAL CONDITIONS</a:t>
            </a:r>
            <a:endParaRPr dirty="0"/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/>
              <a:t>e are provided with a csv file containing information of CO2 emissions by different countries throughout some yarly interval along with the the industries targetting the emissions.</a:t>
            </a:r>
            <a:endParaRPr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39"/>
          <p:cNvSpPr/>
          <p:nvPr/>
        </p:nvSpPr>
        <p:spPr>
          <a:xfrm rot="5400000">
            <a:off x="1496537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39"/>
          <p:cNvSpPr/>
          <p:nvPr/>
        </p:nvSpPr>
        <p:spPr>
          <a:xfrm rot="5400000">
            <a:off x="4093948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39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THINGS DONE THROUGHOUT</a:t>
            </a:r>
            <a:endParaRPr dirty="0"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Cleaning the rows with the null values and according to initial conditions</a:t>
            </a:r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 the values with the unoriented data and misuseful informations</a:t>
            </a:r>
            <a:endParaRPr dirty="0"/>
          </a:p>
        </p:txBody>
      </p:sp>
      <p:sp>
        <p:nvSpPr>
          <p:cNvPr id="1330" name="Google Shape;1330;p39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Ploting the cleaned dataset via the use of various ploting libraries</a:t>
            </a:r>
            <a:endParaRPr dirty="0"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CLEANING</a:t>
            </a:r>
            <a:endParaRPr dirty="0"/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6"/>
          </p:nvPr>
        </p:nvSpPr>
        <p:spPr>
          <a:xfrm>
            <a:off x="5912712" y="2740944"/>
            <a:ext cx="2597412" cy="4545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VISUALISATION</a:t>
            </a:r>
            <a:endParaRPr dirty="0"/>
          </a:p>
        </p:txBody>
      </p:sp>
      <p:grpSp>
        <p:nvGrpSpPr>
          <p:cNvPr id="1334" name="Google Shape;1334;p39"/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335" name="Google Shape;1335;p39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9"/>
          <p:cNvGrpSpPr/>
          <p:nvPr/>
        </p:nvGrpSpPr>
        <p:grpSpPr>
          <a:xfrm>
            <a:off x="4276642" y="1793289"/>
            <a:ext cx="590713" cy="601957"/>
            <a:chOff x="1230449" y="2288393"/>
            <a:chExt cx="590713" cy="601957"/>
          </a:xfrm>
        </p:grpSpPr>
        <p:sp>
          <p:nvSpPr>
            <p:cNvPr id="1351" name="Google Shape;1351;p39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39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365" name="Google Shape;1365;p39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1" name="Google Shape;1381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0"/>
          <p:cNvSpPr txBox="1">
            <a:spLocks noGrp="1"/>
          </p:cNvSpPr>
          <p:nvPr>
            <p:ph type="subTitle" idx="1"/>
          </p:nvPr>
        </p:nvSpPr>
        <p:spPr>
          <a:xfrm>
            <a:off x="694646" y="2910264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BRIEF EXPLANATION OF EACH COMMAND IS GIVEN IN THE JUPYTER NOTEBOOK</a:t>
            </a:r>
            <a:endParaRPr dirty="0"/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5020437" y="441073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>
            <a:off x="603449" y="202783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 </a:t>
            </a:r>
            <a:br>
              <a:rPr lang="en" dirty="0"/>
            </a:br>
            <a:r>
              <a:rPr lang="en" dirty="0"/>
              <a:t>&amp; FILTERING</a:t>
            </a:r>
            <a:endParaRPr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Basic imports and read commands</a:t>
            </a:r>
            <a:endParaRPr dirty="0"/>
          </a:p>
        </p:txBody>
      </p:sp>
      <p:sp>
        <p:nvSpPr>
          <p:cNvPr id="1426" name="Google Shape;1426;p42"/>
          <p:cNvSpPr txBox="1">
            <a:spLocks noGrp="1"/>
          </p:cNvSpPr>
          <p:nvPr>
            <p:ph type="subTitle" idx="1"/>
          </p:nvPr>
        </p:nvSpPr>
        <p:spPr>
          <a:xfrm>
            <a:off x="3321891" y="129135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pandas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seaborn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sns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pyplot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matplotlib inline</a:t>
            </a: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'data.csv'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27" name="Google Shape;1427;p4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/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33" name="Google Shape;14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5" name="Google Shape;1435;p42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/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/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40" name="Google Shape;14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>
          <a:extLst>
            <a:ext uri="{FF2B5EF4-FFF2-40B4-BE49-F238E27FC236}">
              <a16:creationId xmlns:a16="http://schemas.microsoft.com/office/drawing/2014/main" id="{69CDD3A1-686A-4F77-BA7E-4D31EB275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>
            <a:extLst>
              <a:ext uri="{FF2B5EF4-FFF2-40B4-BE49-F238E27FC236}">
                <a16:creationId xmlns:a16="http://schemas.microsoft.com/office/drawing/2014/main" id="{25473BEB-64EF-1C03-37CF-03BC2CD36F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Cleaning the Data According to the Initial conditions</a:t>
            </a:r>
            <a:endParaRPr dirty="0"/>
          </a:p>
        </p:txBody>
      </p:sp>
      <p:sp>
        <p:nvSpPr>
          <p:cNvPr id="1426" name="Google Shape;1426;p42">
            <a:extLst>
              <a:ext uri="{FF2B5EF4-FFF2-40B4-BE49-F238E27FC236}">
                <a16:creationId xmlns:a16="http://schemas.microsoft.com/office/drawing/2014/main" id="{F8981D44-BA36-419A-564C-F63B75318C9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252761" y="1320703"/>
            <a:ext cx="9329854" cy="25020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drop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columns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"Indicator"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CTS_Name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'CO2 Emissions Multipliers'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CTS_Name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'CO2 Emissions Intensities'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isnull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sns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heatmap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isnull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yticklabels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cbar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cmap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viridis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27" name="Google Shape;1427;p42">
            <a:extLst>
              <a:ext uri="{FF2B5EF4-FFF2-40B4-BE49-F238E27FC236}">
                <a16:creationId xmlns:a16="http://schemas.microsoft.com/office/drawing/2014/main" id="{1E873487-E399-326A-C5F0-DC66553BA29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447122" y="318132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>
            <a:extLst>
              <a:ext uri="{FF2B5EF4-FFF2-40B4-BE49-F238E27FC236}">
                <a16:creationId xmlns:a16="http://schemas.microsoft.com/office/drawing/2014/main" id="{A06EB3DA-A798-4096-5A18-926A41B73E0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20876360">
            <a:off x="509204" y="93699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>
            <a:extLst>
              <a:ext uri="{FF2B5EF4-FFF2-40B4-BE49-F238E27FC236}">
                <a16:creationId xmlns:a16="http://schemas.microsoft.com/office/drawing/2014/main" id="{409FB3B6-FA21-9DE0-25C4-3D78524CD2D7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>
              <a:extLst>
                <a:ext uri="{FF2B5EF4-FFF2-40B4-BE49-F238E27FC236}">
                  <a16:creationId xmlns:a16="http://schemas.microsoft.com/office/drawing/2014/main" id="{1B8EF395-BF14-1D41-5C9E-8D97A2DFE55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>
              <a:extLst>
                <a:ext uri="{FF2B5EF4-FFF2-40B4-BE49-F238E27FC236}">
                  <a16:creationId xmlns:a16="http://schemas.microsoft.com/office/drawing/2014/main" id="{E28C04BA-DCC0-76A7-E311-64DDA3BCAF9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>
            <a:extLst>
              <a:ext uri="{FF2B5EF4-FFF2-40B4-BE49-F238E27FC236}">
                <a16:creationId xmlns:a16="http://schemas.microsoft.com/office/drawing/2014/main" id="{C4974E9F-2E55-319D-8398-78BE0D7A0E66}"/>
              </a:ext>
            </a:extLst>
          </p:cNvPr>
          <p:cNvGrpSpPr/>
          <p:nvPr/>
        </p:nvGrpSpPr>
        <p:grpSpPr>
          <a:xfrm>
            <a:off x="5335782" y="712326"/>
            <a:ext cx="76825" cy="76800"/>
            <a:chOff x="3104875" y="1099400"/>
            <a:chExt cx="76825" cy="76800"/>
          </a:xfrm>
        </p:grpSpPr>
        <p:sp>
          <p:nvSpPr>
            <p:cNvPr id="1433" name="Google Shape;1433;p42">
              <a:extLst>
                <a:ext uri="{FF2B5EF4-FFF2-40B4-BE49-F238E27FC236}">
                  <a16:creationId xmlns:a16="http://schemas.microsoft.com/office/drawing/2014/main" id="{3879F2DA-2956-4C35-EFE7-5DA0D6E12AF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>
              <a:extLst>
                <a:ext uri="{FF2B5EF4-FFF2-40B4-BE49-F238E27FC236}">
                  <a16:creationId xmlns:a16="http://schemas.microsoft.com/office/drawing/2014/main" id="{EF08CEC7-A727-E684-A232-C34BFBC8A1D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1435" name="Google Shape;1435;p42">
            <a:extLst>
              <a:ext uri="{FF2B5EF4-FFF2-40B4-BE49-F238E27FC236}">
                <a16:creationId xmlns:a16="http://schemas.microsoft.com/office/drawing/2014/main" id="{BAC09D30-0059-576F-EE1C-7C51C528520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>
            <a:extLst>
              <a:ext uri="{FF2B5EF4-FFF2-40B4-BE49-F238E27FC236}">
                <a16:creationId xmlns:a16="http://schemas.microsoft.com/office/drawing/2014/main" id="{C1A40C9F-FF96-8237-B0A7-F5DFB5ED2CAE}"/>
              </a:ext>
            </a:extLst>
          </p:cNvPr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>
              <a:extLst>
                <a:ext uri="{FF2B5EF4-FFF2-40B4-BE49-F238E27FC236}">
                  <a16:creationId xmlns:a16="http://schemas.microsoft.com/office/drawing/2014/main" id="{20E00E97-A288-3F69-CA6C-397920293BD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>
              <a:extLst>
                <a:ext uri="{FF2B5EF4-FFF2-40B4-BE49-F238E27FC236}">
                  <a16:creationId xmlns:a16="http://schemas.microsoft.com/office/drawing/2014/main" id="{7EF84BEC-0887-8730-DAAF-545D439A0ED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>
            <a:extLst>
              <a:ext uri="{FF2B5EF4-FFF2-40B4-BE49-F238E27FC236}">
                <a16:creationId xmlns:a16="http://schemas.microsoft.com/office/drawing/2014/main" id="{6AFEBEBA-CB2D-9C7A-A497-E1027DFCE32E}"/>
              </a:ext>
            </a:extLst>
          </p:cNvPr>
          <p:cNvGrpSpPr/>
          <p:nvPr/>
        </p:nvGrpSpPr>
        <p:grpSpPr>
          <a:xfrm>
            <a:off x="3607686" y="4354373"/>
            <a:ext cx="76825" cy="76800"/>
            <a:chOff x="3104875" y="1099400"/>
            <a:chExt cx="76825" cy="76800"/>
          </a:xfrm>
        </p:grpSpPr>
        <p:sp>
          <p:nvSpPr>
            <p:cNvPr id="1440" name="Google Shape;1440;p42">
              <a:extLst>
                <a:ext uri="{FF2B5EF4-FFF2-40B4-BE49-F238E27FC236}">
                  <a16:creationId xmlns:a16="http://schemas.microsoft.com/office/drawing/2014/main" id="{0F7238F4-7A09-E544-5B0E-45AFDDB3091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>
              <a:extLst>
                <a:ext uri="{FF2B5EF4-FFF2-40B4-BE49-F238E27FC236}">
                  <a16:creationId xmlns:a16="http://schemas.microsoft.com/office/drawing/2014/main" id="{D397FB78-3963-5A59-1EBA-03D5C37933F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1930859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>
          <a:extLst>
            <a:ext uri="{FF2B5EF4-FFF2-40B4-BE49-F238E27FC236}">
              <a16:creationId xmlns:a16="http://schemas.microsoft.com/office/drawing/2014/main" id="{D8003B8B-E472-CD50-E950-ABA479FD2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>
            <a:extLst>
              <a:ext uri="{FF2B5EF4-FFF2-40B4-BE49-F238E27FC236}">
                <a16:creationId xmlns:a16="http://schemas.microsoft.com/office/drawing/2014/main" id="{C9540862-5163-A26D-C1A8-222186CBEC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REMOVING THE NULL VALUES AND FILLING ZEROS</a:t>
            </a:r>
            <a:endParaRPr dirty="0"/>
          </a:p>
        </p:txBody>
      </p:sp>
      <p:sp>
        <p:nvSpPr>
          <p:cNvPr id="1426" name="Google Shape;1426;p42">
            <a:extLst>
              <a:ext uri="{FF2B5EF4-FFF2-40B4-BE49-F238E27FC236}">
                <a16:creationId xmlns:a16="http://schemas.microsoft.com/office/drawing/2014/main" id="{5FFE39DF-BD8F-F156-ED26-E1FF03878D0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374176" y="2037766"/>
            <a:ext cx="9317453" cy="25020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drop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'F2003'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axis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inplace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sns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heatmap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isnull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yticklabels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cbar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cmap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viridis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columns_to_fill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'F1995'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'F1996'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'F1997'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'F1998'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'F1999'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'F2000'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'F2001'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'F2002'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'F2004'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'F2005'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'F2006'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'F2007'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'F2008'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'F2009'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'F2010'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'F2011'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'F2012'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'F2013'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'F2014'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'F2015'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'F2016'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'F2017'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'F2018'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columns_to_fill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columns_to_fill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fillna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dropna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subset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'Scale’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sns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heatmap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.isnull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yticklabels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cbar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cmap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viridis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df_cleaned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.to_csv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'cleaned2.csv'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27" name="Google Shape;1427;p42">
            <a:extLst>
              <a:ext uri="{FF2B5EF4-FFF2-40B4-BE49-F238E27FC236}">
                <a16:creationId xmlns:a16="http://schemas.microsoft.com/office/drawing/2014/main" id="{C277DE59-B1B7-0653-88F0-CDB27836496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436078" y="898286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>
            <a:extLst>
              <a:ext uri="{FF2B5EF4-FFF2-40B4-BE49-F238E27FC236}">
                <a16:creationId xmlns:a16="http://schemas.microsoft.com/office/drawing/2014/main" id="{706C714F-A785-FD5B-E0AE-892D317D593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20876360">
            <a:off x="509204" y="93699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>
            <a:extLst>
              <a:ext uri="{FF2B5EF4-FFF2-40B4-BE49-F238E27FC236}">
                <a16:creationId xmlns:a16="http://schemas.microsoft.com/office/drawing/2014/main" id="{747B2FC9-7EC0-B42B-4764-8C2E2F6F21E9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>
              <a:extLst>
                <a:ext uri="{FF2B5EF4-FFF2-40B4-BE49-F238E27FC236}">
                  <a16:creationId xmlns:a16="http://schemas.microsoft.com/office/drawing/2014/main" id="{E2AADBC8-D113-5193-6850-CC731374DC7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>
              <a:extLst>
                <a:ext uri="{FF2B5EF4-FFF2-40B4-BE49-F238E27FC236}">
                  <a16:creationId xmlns:a16="http://schemas.microsoft.com/office/drawing/2014/main" id="{9A31DC72-B969-6493-BA1F-9CF7FB83149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>
            <a:extLst>
              <a:ext uri="{FF2B5EF4-FFF2-40B4-BE49-F238E27FC236}">
                <a16:creationId xmlns:a16="http://schemas.microsoft.com/office/drawing/2014/main" id="{E77F6255-A3ED-340E-26F7-891383F1EB67}"/>
              </a:ext>
            </a:extLst>
          </p:cNvPr>
          <p:cNvGrpSpPr/>
          <p:nvPr/>
        </p:nvGrpSpPr>
        <p:grpSpPr>
          <a:xfrm>
            <a:off x="5335782" y="712326"/>
            <a:ext cx="76825" cy="76800"/>
            <a:chOff x="3104875" y="1099400"/>
            <a:chExt cx="76825" cy="76800"/>
          </a:xfrm>
        </p:grpSpPr>
        <p:sp>
          <p:nvSpPr>
            <p:cNvPr id="1433" name="Google Shape;1433;p42">
              <a:extLst>
                <a:ext uri="{FF2B5EF4-FFF2-40B4-BE49-F238E27FC236}">
                  <a16:creationId xmlns:a16="http://schemas.microsoft.com/office/drawing/2014/main" id="{B6F77C8E-F155-3AA6-A5A2-7B9B305E8D7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>
              <a:extLst>
                <a:ext uri="{FF2B5EF4-FFF2-40B4-BE49-F238E27FC236}">
                  <a16:creationId xmlns:a16="http://schemas.microsoft.com/office/drawing/2014/main" id="{A1FDDDA5-1C11-95DE-EC14-73E61067402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1435" name="Google Shape;1435;p42">
            <a:extLst>
              <a:ext uri="{FF2B5EF4-FFF2-40B4-BE49-F238E27FC236}">
                <a16:creationId xmlns:a16="http://schemas.microsoft.com/office/drawing/2014/main" id="{11C3E096-2E76-522E-BFD7-0E8EBDDD648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>
            <a:extLst>
              <a:ext uri="{FF2B5EF4-FFF2-40B4-BE49-F238E27FC236}">
                <a16:creationId xmlns:a16="http://schemas.microsoft.com/office/drawing/2014/main" id="{90B29711-4471-D3BE-EEC3-B0BD62BF2B95}"/>
              </a:ext>
            </a:extLst>
          </p:cNvPr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>
              <a:extLst>
                <a:ext uri="{FF2B5EF4-FFF2-40B4-BE49-F238E27FC236}">
                  <a16:creationId xmlns:a16="http://schemas.microsoft.com/office/drawing/2014/main" id="{D940E5A5-266C-3B17-D8EA-0FE08ABC996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>
              <a:extLst>
                <a:ext uri="{FF2B5EF4-FFF2-40B4-BE49-F238E27FC236}">
                  <a16:creationId xmlns:a16="http://schemas.microsoft.com/office/drawing/2014/main" id="{6C51D81E-64C7-D3C3-2054-50935519B5C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>
            <a:extLst>
              <a:ext uri="{FF2B5EF4-FFF2-40B4-BE49-F238E27FC236}">
                <a16:creationId xmlns:a16="http://schemas.microsoft.com/office/drawing/2014/main" id="{5E875019-CA14-2547-FE06-F2165397D259}"/>
              </a:ext>
            </a:extLst>
          </p:cNvPr>
          <p:cNvGrpSpPr/>
          <p:nvPr/>
        </p:nvGrpSpPr>
        <p:grpSpPr>
          <a:xfrm>
            <a:off x="2946047" y="4599700"/>
            <a:ext cx="76825" cy="76800"/>
            <a:chOff x="3104875" y="1099400"/>
            <a:chExt cx="76825" cy="76800"/>
          </a:xfrm>
        </p:grpSpPr>
        <p:sp>
          <p:nvSpPr>
            <p:cNvPr id="1440" name="Google Shape;1440;p42">
              <a:extLst>
                <a:ext uri="{FF2B5EF4-FFF2-40B4-BE49-F238E27FC236}">
                  <a16:creationId xmlns:a16="http://schemas.microsoft.com/office/drawing/2014/main" id="{1EA6B582-C510-4A9D-7FC4-F079D56F0FE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>
              <a:extLst>
                <a:ext uri="{FF2B5EF4-FFF2-40B4-BE49-F238E27FC236}">
                  <a16:creationId xmlns:a16="http://schemas.microsoft.com/office/drawing/2014/main" id="{9EF84219-56AC-6518-54A9-D2AF9DB16D5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3384048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C4955F7D-A0CD-C520-FCF4-A64BDADF1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0">
            <a:extLst>
              <a:ext uri="{FF2B5EF4-FFF2-40B4-BE49-F238E27FC236}">
                <a16:creationId xmlns:a16="http://schemas.microsoft.com/office/drawing/2014/main" id="{163C7378-9462-91AB-3EDB-00BCCEF4BF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4646" y="2910264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PLOTTING AND ANALYSIS OF THE CLEANED AND FILTERED DATA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50CD9F49-2D10-A689-843F-5D6D2ED7A08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65E43D19-C31C-5EF5-3F61-7717D65528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2CA36589-AA87-D371-4B82-EEE1F2A2351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AE69243A-62DC-7EDC-57A6-F2439E5CF57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E0C0F8B1-8B19-E317-4E98-4305DAF3D6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9476" y="19261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VISUALISATION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C4BAB9C6-49AE-2ECD-6E97-BF2459592C8E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18B50ECF-A017-30F3-E296-6858DB8492B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390182A4-C098-60AA-5CFC-7AD7022AD68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012D89EC-4172-6771-CDC7-AC173EB4D4BA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02642094-CFA1-C38B-D5F6-A325D93C963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10287E4F-87D8-01ED-11A5-978BA53A96B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1779F078-780D-1B59-8F22-B96D49D7CD2F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91DE5CC8-C0A1-889A-45E8-8E1F85B7493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A557137B-6272-0282-C52D-A29BB9B72D4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CDC47097-44F2-644E-C7F4-4123F57944C5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8900781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1474</Words>
  <Application>Microsoft Office PowerPoint</Application>
  <PresentationFormat>On-screen Show (16:9)</PresentationFormat>
  <Paragraphs>110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Bebas Neue</vt:lpstr>
      <vt:lpstr>Congenial</vt:lpstr>
      <vt:lpstr>Arial</vt:lpstr>
      <vt:lpstr>Consolas</vt:lpstr>
      <vt:lpstr>Montserrat Black</vt:lpstr>
      <vt:lpstr>Nunito Light</vt:lpstr>
      <vt:lpstr>Montserrat</vt:lpstr>
      <vt:lpstr>Artificial Intelligence (AI) Technology Consulting by Slidesgo</vt:lpstr>
      <vt:lpstr>DATAVERSE HACKATHON (AI&amp;ML)</vt:lpstr>
      <vt:lpstr>CONTENTS</vt:lpstr>
      <vt:lpstr>INITIAL CONDITIONS</vt:lpstr>
      <vt:lpstr>THINGS DONE THROUGHOUT</vt:lpstr>
      <vt:lpstr>DATA CLEANING  &amp; FILTERING</vt:lpstr>
      <vt:lpstr>Basic imports and read commands</vt:lpstr>
      <vt:lpstr>Cleaning the Data According to the Initial conditions</vt:lpstr>
      <vt:lpstr>REMOVING THE NULL VALUES AND FILLING ZEROS</vt:lpstr>
      <vt:lpstr>VISUALISATION</vt:lpstr>
      <vt:lpstr>plt.figure(figsize=(14, 8))   bar_plot = sns.barplot(x='Country', y='Total_F2012', data=summed_values_df) plt.title('Total F2012 Values by Country') plt.xlabel('Country') plt.ylabel('Total F2012 Value')   plt.xticks(rotation=45, ha='right') plt.grid()   def format_y_values(value, tick_number):     return f'{int(value):,}'    plt.gca().yaxis.set_major_formatter(FuncFormatter(format_y_values))   for p in bar_plot.patches:     bar_plot.annotate(f'{int(p.get_height()):,}',                        (p.get_x() + p.get_width() / 2., p.get_height()),                        ha='center', va='bottom',                        fontsize=10, color='black',                        xytext=(0, 5),                        textcoords='offset points')  plt.tight_layout()   plt.show()  </vt:lpstr>
      <vt:lpstr>CODE PREVIOUSLY WAS THE PLOTTING OF THE EMISSIONS DONE BY VARIOUS COUNTRIES IN YEAR 2012</vt:lpstr>
      <vt:lpstr> data=top_10_industries_df) plt.title('Top 10 Industries by Total Values of F1995 to F2018') plt.xlabel('Industry') plt.ylabel('Total Sum')   plt.xticks(rotation=45, ha='right') plt.grid() def format_y_values(value, tick_number):     return f'{int(value):,}'  # Format as integers with commas   plt.gca().yaxis.set_major_formatter(FuncFormatter(format_y_values))   for p in bar_plot.patches:     bar_plot.annotate(f'{int(p.get_height()):,}',                        (p.get_x() + p.get_width() / 2., p.get_height()),                        ha='center', va='bottom',                        fontsize=10, color='black',                        xytext=(0, 5),                        textcoords='offset points')  plt.tight_layout()  plt.show() </vt:lpstr>
      <vt:lpstr>CODE PREVIOUSLY WAS THE PLOTTING THE CO2 EMMISIONS DONE BY VARIOUS INDUSTRIES OF DIFFERENT COUNTIRES BETWEEN 1995-2018</vt:lpstr>
      <vt:lpstr>PREDICTED RESULTS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MANAS TRIPATHI</cp:lastModifiedBy>
  <cp:revision>1</cp:revision>
  <dcterms:modified xsi:type="dcterms:W3CDTF">2024-10-13T16:52:09Z</dcterms:modified>
</cp:coreProperties>
</file>